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85" r:id="rId2"/>
    <p:sldId id="286" r:id="rId3"/>
    <p:sldId id="257" r:id="rId4"/>
    <p:sldId id="281" r:id="rId5"/>
    <p:sldId id="282" r:id="rId6"/>
    <p:sldId id="283" r:id="rId7"/>
    <p:sldId id="289" r:id="rId8"/>
    <p:sldId id="284" r:id="rId9"/>
    <p:sldId id="288" r:id="rId10"/>
    <p:sldId id="291" r:id="rId11"/>
    <p:sldId id="294" r:id="rId12"/>
    <p:sldId id="298" r:id="rId13"/>
    <p:sldId id="297" r:id="rId14"/>
    <p:sldId id="299" r:id="rId15"/>
    <p:sldId id="295" r:id="rId16"/>
    <p:sldId id="300" r:id="rId17"/>
    <p:sldId id="296" r:id="rId18"/>
    <p:sldId id="301" r:id="rId19"/>
    <p:sldId id="292" r:id="rId20"/>
    <p:sldId id="290" r:id="rId21"/>
    <p:sldId id="25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133" autoAdjust="0"/>
  </p:normalViewPr>
  <p:slideViewPr>
    <p:cSldViewPr snapToGrid="0">
      <p:cViewPr varScale="1">
        <p:scale>
          <a:sx n="69" d="100"/>
          <a:sy n="69" d="100"/>
        </p:scale>
        <p:origin x="926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08D26-5CC0-4CFD-B1FC-649BC519655D}" type="datetimeFigureOut">
              <a:rPr lang="en-GB" smtClean="0"/>
              <a:t>14/09/2019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BA50B-6153-41FE-9E1B-9677114AE4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466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Urban population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BA50B-6153-41FE-9E1B-9677114AE472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663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EF223-4549-41E6-910C-1D1871D07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F48632-F745-46E7-891C-8D31C4F04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6C5B9-0C79-4408-9646-C7AB734AB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0C5A-D9E5-4CB7-B23E-644211D8DFA0}" type="datetimeFigureOut">
              <a:rPr lang="en-GB" smtClean="0"/>
              <a:t>14/09/2019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767DA-889F-467B-A28E-A3D139DE0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6A362-C1DC-4D8D-9FB7-4E7CC3B2D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F7FD2-C358-4C9A-81A1-C81C8AEA5A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817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742A1-1DD7-42A1-ACB0-A503AAF45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DF0BB-4032-49BA-913B-A58C6DE58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76E3D-4AC2-4768-824D-BA5989AB6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0C5A-D9E5-4CB7-B23E-644211D8DFA0}" type="datetimeFigureOut">
              <a:rPr lang="en-GB" smtClean="0"/>
              <a:t>14/09/2019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70436-BE7E-426C-9B12-3E0329A60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1E569-B8F0-49DF-A9D0-C78DE5A0F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F7FD2-C358-4C9A-81A1-C81C8AEA5A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895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D2539-A40F-4BCF-A2C9-E2D4A1DCEC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FBECE-2A33-4D72-B7D8-8DD5FB6B5C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A9A6C-E9FB-4A87-B0FB-C49C57F76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0C5A-D9E5-4CB7-B23E-644211D8DFA0}" type="datetimeFigureOut">
              <a:rPr lang="en-GB" smtClean="0"/>
              <a:t>14/09/2019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409DB-C1A1-4A57-BC26-6EEF3B52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F742D-8367-47BB-82E4-0EF59B27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F7FD2-C358-4C9A-81A1-C81C8AEA5A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29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1C02-8DF0-41BD-9566-3BB8D0C1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8A62E-A9B5-484A-B0AC-FDFC90448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2D8CB-6E7C-4FE9-84A2-3B5993DD8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0C5A-D9E5-4CB7-B23E-644211D8DFA0}" type="datetimeFigureOut">
              <a:rPr lang="en-GB" smtClean="0"/>
              <a:t>14/09/2019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F0AD6-EB0D-4956-8839-C3BD465C4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B527F-B205-43A6-9EE1-8EA973434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F7FD2-C358-4C9A-81A1-C81C8AEA5A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8954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C2DD1-5BC3-4136-BBCC-F2A73407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C0425C-1829-4DFB-90C3-8772C87F0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0D03D-A7F8-40D3-B7CA-4F2B1DD2A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0C5A-D9E5-4CB7-B23E-644211D8DFA0}" type="datetimeFigureOut">
              <a:rPr lang="en-GB" smtClean="0"/>
              <a:t>14/09/2019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D8CD9-AD44-4B03-836E-0C292F89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4299F-433D-4DE3-9C1F-11211CCB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F7FD2-C358-4C9A-81A1-C81C8AEA5A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482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562D6-6537-46A0-AB2A-6C58E4502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12D9A-F20A-4153-A88F-82F4104449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72E954-CABC-4559-87B4-6B1432CD8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9DAEB-1E4E-41D3-BB6C-5E0D68E31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0C5A-D9E5-4CB7-B23E-644211D8DFA0}" type="datetimeFigureOut">
              <a:rPr lang="en-GB" smtClean="0"/>
              <a:t>14/09/2019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A0A0C-68F4-4DFA-AB76-3CFFBAF2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FA88A-90B9-4D1F-B1E4-3F4AF160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F7FD2-C358-4C9A-81A1-C81C8AEA5A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110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4DAF-CD05-4F0B-A85E-F204C3FC6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104C9-0021-4664-9117-DDD2AB7C7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F8E7D-B75C-44C3-84CC-10F660EF3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21FE1-83FB-4F90-A255-0C7DDA8917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8DB5D7-F0A6-4CC6-8E0B-D24A0DEA5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2C5CA-ABB4-413E-A52A-51F4DCCB1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0C5A-D9E5-4CB7-B23E-644211D8DFA0}" type="datetimeFigureOut">
              <a:rPr lang="en-GB" smtClean="0"/>
              <a:t>14/09/2019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8C4A12-ABD9-49BD-A377-F98B0C9B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595511-876A-4D5B-BE4D-5DDE8A4D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F7FD2-C358-4C9A-81A1-C81C8AEA5A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083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CAE9-E66E-40A2-B764-6991BB60A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BBD77E-6FCB-4A97-A160-1A9FE85A9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0C5A-D9E5-4CB7-B23E-644211D8DFA0}" type="datetimeFigureOut">
              <a:rPr lang="en-GB" smtClean="0"/>
              <a:t>14/09/2019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F800D-4645-4737-990B-BC9AC3C22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D04EC-F542-4473-AB1D-7409BAEC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F7FD2-C358-4C9A-81A1-C81C8AEA5A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3960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C2EFA7-0A0E-43E1-998C-96DCF5F25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0C5A-D9E5-4CB7-B23E-644211D8DFA0}" type="datetimeFigureOut">
              <a:rPr lang="en-GB" smtClean="0"/>
              <a:t>14/09/2019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8C0DE8-01E1-4E2D-A446-8ABB6E685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0F3B9-ED93-4884-BA9F-21D85FC81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F7FD2-C358-4C9A-81A1-C81C8AEA5A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971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1BB2D-FE68-443D-BF42-062D2FB0D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A4280-FE2D-40F0-8D98-22F70BF93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8D182-AA77-4CC9-A6A7-AFCEB0EE2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CF1F7-5AAE-4252-B740-3C375054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0C5A-D9E5-4CB7-B23E-644211D8DFA0}" type="datetimeFigureOut">
              <a:rPr lang="en-GB" smtClean="0"/>
              <a:t>14/09/2019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113E33-A31A-4382-B61D-ED3B2F9F9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23945-2093-4542-8749-FE71264A3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F7FD2-C358-4C9A-81A1-C81C8AEA5A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39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282CE-B0C4-4BBE-B9ED-4DD11279D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FE90E-4A88-4ECA-AD9C-F83B5EFC6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9A458-34DF-4A77-AC4F-0F52537363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F24E7-5772-4051-8CDB-DDF877C64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40C5A-D9E5-4CB7-B23E-644211D8DFA0}" type="datetimeFigureOut">
              <a:rPr lang="en-GB" smtClean="0"/>
              <a:t>14/09/2019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5E4A9-268F-4542-9C66-37DFAF1E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E61CF-4ACF-4FCA-B722-FAB6E3273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0F7FD2-C358-4C9A-81A1-C81C8AEA5A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815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494899-1E8F-4938-843E-7D68FDB4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B7900-6645-4D9B-B885-54152D9D3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453C8-7AD7-4594-A626-81A648AC0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40C5A-D9E5-4CB7-B23E-644211D8DFA0}" type="datetimeFigureOut">
              <a:rPr lang="en-GB" smtClean="0"/>
              <a:t>14/09/2019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E8812-2926-4786-BE58-34ED5A53A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13557-B813-4509-9361-71D75BBB43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F7FD2-C358-4C9A-81A1-C81C8AEA5A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5573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colorbrewer2.org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271C8-E337-4A8F-AF98-AFEA0F88C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4442" y="2133599"/>
            <a:ext cx="8629358" cy="1981200"/>
          </a:xfrm>
        </p:spPr>
        <p:txBody>
          <a:bodyPr anchor="ctr">
            <a:normAutofit/>
          </a:bodyPr>
          <a:lstStyle/>
          <a:p>
            <a:pPr algn="l"/>
            <a:r>
              <a:rPr lang="en-GB" sz="4400"/>
              <a:t>Mapping spatial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F451B2-16C9-484E-BCE2-715227812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4441" y="4275666"/>
            <a:ext cx="8629357" cy="1281070"/>
          </a:xfrm>
        </p:spPr>
        <p:txBody>
          <a:bodyPr>
            <a:normAutofit/>
          </a:bodyPr>
          <a:lstStyle/>
          <a:p>
            <a:pPr algn="l"/>
            <a:r>
              <a:rPr lang="en-GB" sz="1800"/>
              <a:t>David Jorgensen</a:t>
            </a:r>
          </a:p>
        </p:txBody>
      </p:sp>
      <p:pic>
        <p:nvPicPr>
          <p:cNvPr id="7" name="Graphic 6" descr="Map with pin">
            <a:extLst>
              <a:ext uri="{FF2B5EF4-FFF2-40B4-BE49-F238E27FC236}">
                <a16:creationId xmlns:a16="http://schemas.microsoft.com/office/drawing/2014/main" id="{D6B691EA-535B-40C6-A86D-DD4DA5F1D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438399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17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C100-1E04-4B8B-8DBC-90055C6A8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latin typeface="+mj-lt"/>
                <a:ea typeface="+mj-ea"/>
                <a:cs typeface="+mj-cs"/>
              </a:rPr>
              <a:t>Data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8C577-83EC-4CFA-90C9-A60451D45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415" y="1675227"/>
            <a:ext cx="887716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49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C100-1E04-4B8B-8DBC-90055C6A8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latin typeface="+mj-lt"/>
                <a:ea typeface="+mj-ea"/>
                <a:cs typeface="+mj-cs"/>
              </a:rPr>
              <a:t>Data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8C577-83EC-4CFA-90C9-A60451D45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415" y="1675227"/>
            <a:ext cx="8877169" cy="4394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EA0C86-5D0A-45F8-8FED-43E78FE4F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249" y="460330"/>
            <a:ext cx="3838857" cy="315900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8168E7-DD71-45E4-B11E-594A7DF3D8F7}"/>
              </a:ext>
            </a:extLst>
          </p:cNvPr>
          <p:cNvCxnSpPr/>
          <p:nvPr/>
        </p:nvCxnSpPr>
        <p:spPr>
          <a:xfrm flipH="1">
            <a:off x="9372600" y="3872326"/>
            <a:ext cx="140677" cy="9546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085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82F2E-148E-4CB8-B901-59F94482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Isopleth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F92F-9587-418A-A1FB-F09303DC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8097" cy="4351338"/>
          </a:xfrm>
        </p:spPr>
        <p:txBody>
          <a:bodyPr/>
          <a:lstStyle/>
          <a:p>
            <a:r>
              <a:rPr lang="en-GB" dirty="0"/>
              <a:t>For continuous, smooth data</a:t>
            </a:r>
          </a:p>
          <a:p>
            <a:r>
              <a:rPr lang="en-GB" dirty="0"/>
              <a:t>Colour by the level of a variable – these are Malaria risk maps</a:t>
            </a:r>
          </a:p>
          <a:p>
            <a:r>
              <a:rPr lang="en-GB" dirty="0"/>
              <a:t>Often used for things such as rainfall or temperature which change over space smoothly.</a:t>
            </a:r>
          </a:p>
          <a:p>
            <a:r>
              <a:rPr lang="en-GB" dirty="0"/>
              <a:t>Easy to interpret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6BA40-B664-4F5A-B275-3769A6999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943" y="1690688"/>
            <a:ext cx="3838857" cy="3159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361231-BD63-42AA-9177-DE8012127DDC}"/>
              </a:ext>
            </a:extLst>
          </p:cNvPr>
          <p:cNvSpPr txBox="1"/>
          <p:nvPr/>
        </p:nvSpPr>
        <p:spPr>
          <a:xfrm>
            <a:off x="8721515" y="4849694"/>
            <a:ext cx="142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2">
                    <a:lumMod val="50000"/>
                  </a:schemeClr>
                </a:solidFill>
              </a:rPr>
              <a:t>map.ox.ac.uk</a:t>
            </a:r>
          </a:p>
        </p:txBody>
      </p:sp>
    </p:spTree>
    <p:extLst>
      <p:ext uri="{BB962C8B-B14F-4D97-AF65-F5344CB8AC3E}">
        <p14:creationId xmlns:p14="http://schemas.microsoft.com/office/powerpoint/2010/main" val="3956464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C100-1E04-4B8B-8DBC-90055C6A8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latin typeface="+mj-lt"/>
                <a:ea typeface="+mj-ea"/>
                <a:cs typeface="+mj-cs"/>
              </a:rPr>
              <a:t>Data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8C577-83EC-4CFA-90C9-A60451D45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415" y="1675227"/>
            <a:ext cx="8877169" cy="43941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8168E7-DD71-45E4-B11E-594A7DF3D8F7}"/>
              </a:ext>
            </a:extLst>
          </p:cNvPr>
          <p:cNvCxnSpPr>
            <a:cxnSpLocks/>
          </p:cNvCxnSpPr>
          <p:nvPr/>
        </p:nvCxnSpPr>
        <p:spPr>
          <a:xfrm>
            <a:off x="4545212" y="3993323"/>
            <a:ext cx="1834017" cy="9690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8" name="Picture 4" descr="https://journals.plos.org/plosmedicine/article/figure/image?size=large&amp;id=10.1371/journal.pmed.1002323.g002">
            <a:extLst>
              <a:ext uri="{FF2B5EF4-FFF2-40B4-BE49-F238E27FC236}">
                <a16:creationId xmlns:a16="http://schemas.microsoft.com/office/drawing/2014/main" id="{54EC8EB5-DC11-4129-8AD6-DB4969BF2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23"/>
          <a:stretch/>
        </p:blipFill>
        <p:spPr bwMode="auto">
          <a:xfrm>
            <a:off x="1002611" y="2295227"/>
            <a:ext cx="3435825" cy="366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678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82F2E-148E-4CB8-B901-59F94482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Choropleth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F92F-9587-418A-A1FB-F09303DC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8097" cy="4351338"/>
          </a:xfrm>
        </p:spPr>
        <p:txBody>
          <a:bodyPr/>
          <a:lstStyle/>
          <a:p>
            <a:r>
              <a:rPr lang="en-GB" dirty="0"/>
              <a:t>Continuous data which is abrupt, usually at the borders of defined regions. </a:t>
            </a:r>
          </a:p>
          <a:p>
            <a:r>
              <a:rPr lang="en-GB" dirty="0"/>
              <a:t>Choropleth maps show more clearly which administrative units are most important</a:t>
            </a:r>
          </a:p>
          <a:p>
            <a:r>
              <a:rPr lang="en-GB" dirty="0"/>
              <a:t>Lose detail at the sub-regional level as it assumes data is uniform across the area.</a:t>
            </a:r>
          </a:p>
          <a:p>
            <a:r>
              <a:rPr lang="en-GB" dirty="0"/>
              <a:t>Can make larger places seem important even if they have very small population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61231-BD63-42AA-9177-DE8012127DDC}"/>
              </a:ext>
            </a:extLst>
          </p:cNvPr>
          <p:cNvSpPr txBox="1"/>
          <p:nvPr/>
        </p:nvSpPr>
        <p:spPr>
          <a:xfrm>
            <a:off x="8721515" y="4849694"/>
            <a:ext cx="194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2">
                    <a:lumMod val="50000"/>
                  </a:schemeClr>
                </a:solidFill>
              </a:rPr>
              <a:t>Natalia </a:t>
            </a:r>
            <a:r>
              <a:rPr lang="en-GB" i="1" dirty="0" err="1">
                <a:solidFill>
                  <a:schemeClr val="bg2">
                    <a:lumMod val="50000"/>
                  </a:schemeClr>
                </a:solidFill>
              </a:rPr>
              <a:t>Molodecky</a:t>
            </a:r>
            <a:endParaRPr lang="en-GB" i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4" descr="https://journals.plos.org/plosmedicine/article/figure/image?size=large&amp;id=10.1371/journal.pmed.1002323.g002">
            <a:extLst>
              <a:ext uri="{FF2B5EF4-FFF2-40B4-BE49-F238E27FC236}">
                <a16:creationId xmlns:a16="http://schemas.microsoft.com/office/drawing/2014/main" id="{626176EB-7F34-49F4-8C18-94F29F5E0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23"/>
          <a:stretch/>
        </p:blipFill>
        <p:spPr bwMode="auto">
          <a:xfrm>
            <a:off x="7716457" y="1183698"/>
            <a:ext cx="3435825" cy="366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867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C100-1E04-4B8B-8DBC-90055C6A8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latin typeface="+mj-lt"/>
                <a:ea typeface="+mj-ea"/>
                <a:cs typeface="+mj-cs"/>
              </a:rPr>
              <a:t>Data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8C577-83EC-4CFA-90C9-A60451D45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415" y="1675227"/>
            <a:ext cx="8877169" cy="43941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8168E7-DD71-45E4-B11E-594A7DF3D8F7}"/>
              </a:ext>
            </a:extLst>
          </p:cNvPr>
          <p:cNvCxnSpPr>
            <a:cxnSpLocks/>
          </p:cNvCxnSpPr>
          <p:nvPr/>
        </p:nvCxnSpPr>
        <p:spPr>
          <a:xfrm flipH="1" flipV="1">
            <a:off x="9443104" y="3110670"/>
            <a:ext cx="290556" cy="9648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D77964-9710-4882-9CB1-6029D01BC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284" y="4075516"/>
            <a:ext cx="2820600" cy="278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37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82F2E-148E-4CB8-B901-59F94482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Dot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F92F-9587-418A-A1FB-F09303DC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8097" cy="4351338"/>
          </a:xfrm>
        </p:spPr>
        <p:txBody>
          <a:bodyPr/>
          <a:lstStyle/>
          <a:p>
            <a:r>
              <a:rPr lang="en-GB" dirty="0"/>
              <a:t>Good for discrete data such as occurrence of an event.</a:t>
            </a:r>
          </a:p>
          <a:p>
            <a:r>
              <a:rPr lang="en-GB" dirty="0"/>
              <a:t>Usually used where individual events are recorded rather than for aggregated counts (we will break this rule in the R session!)</a:t>
            </a:r>
          </a:p>
          <a:p>
            <a:r>
              <a:rPr lang="en-GB" dirty="0"/>
              <a:t>Not very informative for uniform data.</a:t>
            </a:r>
          </a:p>
          <a:p>
            <a:r>
              <a:rPr lang="en-GB" dirty="0"/>
              <a:t>Easy to understand and show density well.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61231-BD63-42AA-9177-DE8012127DDC}"/>
              </a:ext>
            </a:extLst>
          </p:cNvPr>
          <p:cNvSpPr txBox="1"/>
          <p:nvPr/>
        </p:nvSpPr>
        <p:spPr>
          <a:xfrm>
            <a:off x="9382786" y="4849694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2">
                    <a:lumMod val="50000"/>
                  </a:schemeClr>
                </a:solidFill>
              </a:rPr>
              <a:t>GPEI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4FAF70-2D99-4B9D-A705-76A53D1D6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939" y="1522498"/>
            <a:ext cx="3372774" cy="332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76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C100-1E04-4B8B-8DBC-90055C6A8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latin typeface="+mj-lt"/>
                <a:ea typeface="+mj-ea"/>
                <a:cs typeface="+mj-cs"/>
              </a:rPr>
              <a:t>Data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8C577-83EC-4CFA-90C9-A60451D45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415" y="1675227"/>
            <a:ext cx="8877169" cy="43941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8168E7-DD71-45E4-B11E-594A7DF3D8F7}"/>
              </a:ext>
            </a:extLst>
          </p:cNvPr>
          <p:cNvCxnSpPr>
            <a:cxnSpLocks/>
          </p:cNvCxnSpPr>
          <p:nvPr/>
        </p:nvCxnSpPr>
        <p:spPr>
          <a:xfrm flipV="1">
            <a:off x="4964527" y="2872853"/>
            <a:ext cx="1547365" cy="69817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Image result for population map proportional">
            <a:extLst>
              <a:ext uri="{FF2B5EF4-FFF2-40B4-BE49-F238E27FC236}">
                <a16:creationId xmlns:a16="http://schemas.microsoft.com/office/drawing/2014/main" id="{66E68E7A-458B-48D8-AEBC-6F03D4AB4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815" y="3221938"/>
            <a:ext cx="4080795" cy="212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039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82F2E-148E-4CB8-B901-59F94482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Proportional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F92F-9587-418A-A1FB-F09303DC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18097" cy="4351338"/>
          </a:xfrm>
        </p:spPr>
        <p:txBody>
          <a:bodyPr/>
          <a:lstStyle/>
          <a:p>
            <a:r>
              <a:rPr lang="en-GB" dirty="0"/>
              <a:t>Good for discrete data such as counts within specific areas.</a:t>
            </a:r>
          </a:p>
          <a:p>
            <a:r>
              <a:rPr lang="en-GB" dirty="0"/>
              <a:t>Symbol size increases with value</a:t>
            </a:r>
          </a:p>
          <a:p>
            <a:r>
              <a:rPr lang="en-GB" dirty="0"/>
              <a:t>Gives a good idea of relative size quickly</a:t>
            </a:r>
          </a:p>
          <a:p>
            <a:r>
              <a:rPr lang="en-GB" dirty="0"/>
              <a:t>Not often seen so people are bad at interpreting them. Not helped by size of circles being difficult to estimate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61231-BD63-42AA-9177-DE8012127DDC}"/>
              </a:ext>
            </a:extLst>
          </p:cNvPr>
          <p:cNvSpPr txBox="1"/>
          <p:nvPr/>
        </p:nvSpPr>
        <p:spPr>
          <a:xfrm>
            <a:off x="8120388" y="4453147"/>
            <a:ext cx="3143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2">
                    <a:lumMod val="50000"/>
                  </a:schemeClr>
                </a:solidFill>
              </a:rPr>
              <a:t>World urban population density</a:t>
            </a:r>
          </a:p>
        </p:txBody>
      </p:sp>
      <p:pic>
        <p:nvPicPr>
          <p:cNvPr id="6" name="Picture 2" descr="Image result for population map proportional">
            <a:extLst>
              <a:ext uri="{FF2B5EF4-FFF2-40B4-BE49-F238E27FC236}">
                <a16:creationId xmlns:a16="http://schemas.microsoft.com/office/drawing/2014/main" id="{6D85A476-196B-454D-9248-45B5E08A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928" y="2008306"/>
            <a:ext cx="4080795" cy="212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834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704AE-95A2-4635-A455-60C4003F2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133E0-22CA-43B7-9F78-7753B65F1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extent of a map should only cover what is relevant to the data, insets can be used to show the wider context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0101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44C48-5DF8-41EA-90B4-37095A0F5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GB"/>
              <a:t>Things to consider when mapping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14C0F-E157-4B2B-B007-3E5955BC4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575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4FC2-147A-45F0-BFC3-C0ECC52C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your map stand alone?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1EF35-9C67-4451-B08B-2DA91E81C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best maps are self explanatory, with a legend for anything which may be unclear.</a:t>
            </a:r>
          </a:p>
          <a:p>
            <a:r>
              <a:rPr lang="en-GB" dirty="0"/>
              <a:t>Labels can aid interpretation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499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9775A-3A66-4D29-896D-8AC5CFEC7A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Visualising spatial data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50C1CA-A705-4202-BABE-B8A052583D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4586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C100-1E04-4B8B-8DBC-90055C6A8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GB" sz="4000"/>
              <a:t>Factually correct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D1D2E-CC1E-4CA6-87B7-DFDCDCEFF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GB" sz="2000" dirty="0"/>
              <a:t>May seem obvious but can be easy to accidentally plot points in the wrong place or colour the wrong regions</a:t>
            </a:r>
          </a:p>
          <a:p>
            <a:r>
              <a:rPr lang="en-GB" sz="2000" dirty="0"/>
              <a:t>Checking after plotting is important, especially when sharing information with others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pic>
        <p:nvPicPr>
          <p:cNvPr id="1030" name="Picture 6" descr="Image result for bad maps cnn">
            <a:extLst>
              <a:ext uri="{FF2B5EF4-FFF2-40B4-BE49-F238E27FC236}">
                <a16:creationId xmlns:a16="http://schemas.microsoft.com/office/drawing/2014/main" id="{60674E12-3EED-403A-AC4C-CA9DC7055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61" b="17819"/>
          <a:stretch/>
        </p:blipFill>
        <p:spPr bwMode="auto">
          <a:xfrm>
            <a:off x="7829551" y="306910"/>
            <a:ext cx="4042409" cy="186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bad maps cnn">
            <a:extLst>
              <a:ext uri="{FF2B5EF4-FFF2-40B4-BE49-F238E27FC236}">
                <a16:creationId xmlns:a16="http://schemas.microsoft.com/office/drawing/2014/main" id="{2B63A524-6D6B-46FD-8C1F-D2875B080B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5"/>
          <a:stretch/>
        </p:blipFill>
        <p:spPr bwMode="auto">
          <a:xfrm>
            <a:off x="7829551" y="2330867"/>
            <a:ext cx="4042410" cy="1863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ad maps cnn">
            <a:extLst>
              <a:ext uri="{FF2B5EF4-FFF2-40B4-BE49-F238E27FC236}">
                <a16:creationId xmlns:a16="http://schemas.microsoft.com/office/drawing/2014/main" id="{67979F7D-DB8F-49E4-A8E4-2F6BEC578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07"/>
          <a:stretch/>
        </p:blipFill>
        <p:spPr bwMode="auto">
          <a:xfrm>
            <a:off x="7829551" y="4354824"/>
            <a:ext cx="4042409" cy="1895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195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C100-1E04-4B8B-8DBC-90055C6A8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/>
          </a:bodyPr>
          <a:lstStyle/>
          <a:p>
            <a:r>
              <a:rPr lang="en-GB" dirty="0"/>
              <a:t>Interpretability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D1D2E-CC1E-4CA6-87B7-DFDCDCEFF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GB" sz="2400"/>
              <a:t>Some maps can overwhelm the reader, providing too much information or focussing on the wrong information</a:t>
            </a:r>
          </a:p>
          <a:p>
            <a:r>
              <a:rPr lang="en-GB" sz="2400"/>
              <a:t>Getting someone else to proof read your map after plotting is a good way to see which areas stand out to them</a:t>
            </a:r>
          </a:p>
        </p:txBody>
      </p:sp>
      <p:pic>
        <p:nvPicPr>
          <p:cNvPr id="2050" name="Picture 2" descr="Image result for terrible maps">
            <a:extLst>
              <a:ext uri="{FF2B5EF4-FFF2-40B4-BE49-F238E27FC236}">
                <a16:creationId xmlns:a16="http://schemas.microsoft.com/office/drawing/2014/main" id="{FA43582D-C632-4DA7-8A6B-533A17D50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9" r="3066" b="3"/>
          <a:stretch/>
        </p:blipFill>
        <p:spPr bwMode="auto">
          <a:xfrm>
            <a:off x="7556409" y="640082"/>
            <a:ext cx="3995928" cy="55778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83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C100-1E04-4B8B-8DBC-90055C6A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Interpretability</a:t>
            </a:r>
          </a:p>
        </p:txBody>
      </p:sp>
      <p:pic>
        <p:nvPicPr>
          <p:cNvPr id="3074" name="Picture 2" descr="https://aschmann.net/AmEng/index_collection/AmericanEnglishDialects.png">
            <a:extLst>
              <a:ext uri="{FF2B5EF4-FFF2-40B4-BE49-F238E27FC236}">
                <a16:creationId xmlns:a16="http://schemas.microsoft.com/office/drawing/2014/main" id="{6DB1F8B8-1AF2-4574-8F6F-5D1220515C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2764" y="1825625"/>
            <a:ext cx="478647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121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C100-1E04-4B8B-8DBC-90055C6A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D1D2E-CC1E-4CA6-87B7-DFDCDCEFF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Colour is subjective, different people can see different colours differently and have opinions on what looks right.</a:t>
            </a:r>
          </a:p>
          <a:p>
            <a:r>
              <a:rPr lang="en-GB" dirty="0"/>
              <a:t>Print and computer monitors can differ, colours can also be encoded differently online, considering final use is important.</a:t>
            </a:r>
          </a:p>
          <a:p>
            <a:endParaRPr lang="en-GB" dirty="0"/>
          </a:p>
        </p:txBody>
      </p:sp>
      <p:pic>
        <p:nvPicPr>
          <p:cNvPr id="4098" name="Picture 2" descr="Image result for obama's divided nation">
            <a:extLst>
              <a:ext uri="{FF2B5EF4-FFF2-40B4-BE49-F238E27FC236}">
                <a16:creationId xmlns:a16="http://schemas.microsoft.com/office/drawing/2014/main" id="{E552A0AB-1740-4A93-AA01-E40F35375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124" y="3734963"/>
            <a:ext cx="42862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obama's divided nation">
            <a:extLst>
              <a:ext uri="{FF2B5EF4-FFF2-40B4-BE49-F238E27FC236}">
                <a16:creationId xmlns:a16="http://schemas.microsoft.com/office/drawing/2014/main" id="{56B36BB2-04CB-4851-9026-188D0D20F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628" y="3531260"/>
            <a:ext cx="428625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55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D4BEC-99F2-4DF5-8353-D9F68E5C6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 colours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12BEA-6ADF-46DA-B129-676E12689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Where information is not the primary interest of the map, keeping it plain or at higher transparency aids interpretation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C4788-2D3F-4F51-ABFE-00529648B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717" y="2854908"/>
            <a:ext cx="3504345" cy="3456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C385B4-D9F6-467D-A382-0142D9980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63" y="2854910"/>
            <a:ext cx="3268854" cy="3456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114F90-F789-417B-A0AB-27FB8B9F1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180" y="2854908"/>
            <a:ext cx="3356845" cy="345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2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9C100-1E04-4B8B-8DBC-90055C6A8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Different </a:t>
            </a:r>
            <a:r>
              <a:rPr lang="en-US" sz="3200" kern="1200" dirty="0" err="1">
                <a:latin typeface="+mj-lt"/>
                <a:ea typeface="+mj-ea"/>
                <a:cs typeface="+mj-cs"/>
              </a:rPr>
              <a:t>colour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 scales are appropriate for different data types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2ED42FF-6565-4A39-8E44-0AB357683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92" t="1381" r="2069" b="517"/>
          <a:stretch/>
        </p:blipFill>
        <p:spPr>
          <a:xfrm>
            <a:off x="2576758" y="1675227"/>
            <a:ext cx="703848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88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AB610-9C16-46CB-8113-7B79B93A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Color</a:t>
            </a:r>
            <a:r>
              <a:rPr lang="en-GB" dirty="0"/>
              <a:t> Brewer:   </a:t>
            </a:r>
            <a:r>
              <a:rPr lang="en-GB" dirty="0">
                <a:hlinkClick r:id="rId2"/>
              </a:rPr>
              <a:t>http://colorbrewer2.org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6DEFDC-B555-4471-855C-B9EA12D96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093" y="1825625"/>
            <a:ext cx="6133813" cy="4351338"/>
          </a:xfrm>
        </p:spPr>
      </p:pic>
    </p:spTree>
    <p:extLst>
      <p:ext uri="{BB962C8B-B14F-4D97-AF65-F5344CB8AC3E}">
        <p14:creationId xmlns:p14="http://schemas.microsoft.com/office/powerpoint/2010/main" val="1459461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441</Words>
  <Application>Microsoft Office PowerPoint</Application>
  <PresentationFormat>Widescreen</PresentationFormat>
  <Paragraphs>54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Mapping spatial data</vt:lpstr>
      <vt:lpstr>Things to consider when mapping</vt:lpstr>
      <vt:lpstr>Factually correct</vt:lpstr>
      <vt:lpstr>Interpretability</vt:lpstr>
      <vt:lpstr>Interpretability</vt:lpstr>
      <vt:lpstr>Colour</vt:lpstr>
      <vt:lpstr>Background colours</vt:lpstr>
      <vt:lpstr>Different colour scales are appropriate for different data types</vt:lpstr>
      <vt:lpstr>Color Brewer:   http://colorbrewer2.org</vt:lpstr>
      <vt:lpstr>Data type</vt:lpstr>
      <vt:lpstr>Data type</vt:lpstr>
      <vt:lpstr>Isopleth maps</vt:lpstr>
      <vt:lpstr>Data type</vt:lpstr>
      <vt:lpstr>Choropleth maps</vt:lpstr>
      <vt:lpstr>Data type</vt:lpstr>
      <vt:lpstr>Dot maps</vt:lpstr>
      <vt:lpstr>Data type</vt:lpstr>
      <vt:lpstr>Proportional maps</vt:lpstr>
      <vt:lpstr>Scale</vt:lpstr>
      <vt:lpstr>Can your map stand alone?</vt:lpstr>
      <vt:lpstr>Visualising spatial data in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spatial data</dc:title>
  <dc:creator>David Jorgensen</dc:creator>
  <cp:lastModifiedBy>David Jorgensen</cp:lastModifiedBy>
  <cp:revision>6</cp:revision>
  <dcterms:created xsi:type="dcterms:W3CDTF">2019-09-14T10:25:55Z</dcterms:created>
  <dcterms:modified xsi:type="dcterms:W3CDTF">2019-09-14T11:09:51Z</dcterms:modified>
</cp:coreProperties>
</file>